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0.jpg" ContentType="image/jpeg"/>
  <Override PartName="/ppt/notesSlides/notesSlide6.xml" ContentType="application/vnd.openxmlformats-officedocument.presentationml.notesSlide+xml"/>
  <Override PartName="/ppt/media/image11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88" r:id="rId4"/>
    <p:sldId id="260" r:id="rId5"/>
    <p:sldId id="289" r:id="rId6"/>
    <p:sldId id="290" r:id="rId7"/>
    <p:sldId id="262" r:id="rId8"/>
    <p:sldId id="273" r:id="rId9"/>
    <p:sldId id="276" r:id="rId10"/>
    <p:sldId id="275" r:id="rId11"/>
  </p:sldIdLst>
  <p:sldSz cx="12192000" cy="7315200"/>
  <p:notesSz cx="121920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08"/>
    <p:restoredTop sz="94567"/>
  </p:normalViewPr>
  <p:slideViewPr>
    <p:cSldViewPr>
      <p:cViewPr>
        <p:scale>
          <a:sx n="95" d="100"/>
          <a:sy n="95" d="100"/>
        </p:scale>
        <p:origin x="232" y="-1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F0325-B490-5643-9F79-0A00BCC2D1F9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914400"/>
            <a:ext cx="411480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521075"/>
            <a:ext cx="9753600" cy="28797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488"/>
            <a:ext cx="5283200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948488"/>
            <a:ext cx="5283200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3E1B8-C7B1-1049-8F6F-3B505DCAE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71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Ehsan</a:t>
            </a:r>
            <a:r>
              <a:rPr lang="en-US" baseline="0" dirty="0" smtClean="0"/>
              <a:t> and shah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3E1B8-C7B1-1049-8F6F-3B505DCAE9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26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3E1B8-C7B1-1049-8F6F-3B505DCAE9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3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3E1B8-C7B1-1049-8F6F-3B505DCAE9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34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3E1B8-C7B1-1049-8F6F-3B505DCAE9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03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Ehsan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3E1B8-C7B1-1049-8F6F-3B505DCAE9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97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Ehsan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3E1B8-C7B1-1049-8F6F-3B505DCAE9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10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Ehsan Association and Shah Recommendation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3E1B8-C7B1-1049-8F6F-3B505DCAE9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87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Ehsan Association and shah Recommendation and Final Conclusion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3E1B8-C7B1-1049-8F6F-3B505DCAE9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5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457950" y="0"/>
            <a:ext cx="857250" cy="7315200"/>
          </a:xfrm>
          <a:custGeom>
            <a:avLst/>
            <a:gdLst/>
            <a:ahLst/>
            <a:cxnLst/>
            <a:rect l="l" t="t" r="r" b="b"/>
            <a:pathLst>
              <a:path w="857250" h="7315200">
                <a:moveTo>
                  <a:pt x="0" y="7315200"/>
                </a:moveTo>
                <a:lnTo>
                  <a:pt x="857249" y="7315200"/>
                </a:lnTo>
                <a:lnTo>
                  <a:pt x="857249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D9E2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6457950" cy="731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6553200" y="0"/>
            <a:ext cx="3190875" cy="2371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6553200" y="2466975"/>
            <a:ext cx="3190875" cy="2419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553200" y="4981575"/>
            <a:ext cx="3190875" cy="23336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63060" y="175418"/>
            <a:ext cx="6627479" cy="1845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63040" y="4096512"/>
            <a:ext cx="6827520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400" b="0" i="0">
                <a:solidFill>
                  <a:schemeClr val="bg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400" b="0" i="0">
                <a:solidFill>
                  <a:schemeClr val="bg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87680" y="1682496"/>
            <a:ext cx="4242816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23104" y="1682496"/>
            <a:ext cx="4242816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72034" y="1163168"/>
            <a:ext cx="8400415" cy="3877945"/>
          </a:xfrm>
          <a:custGeom>
            <a:avLst/>
            <a:gdLst/>
            <a:ahLst/>
            <a:cxnLst/>
            <a:rect l="l" t="t" r="r" b="b"/>
            <a:pathLst>
              <a:path w="8400415" h="3877945">
                <a:moveTo>
                  <a:pt x="8284812" y="3877792"/>
                </a:moveTo>
                <a:lnTo>
                  <a:pt x="115170" y="3877792"/>
                </a:lnTo>
                <a:lnTo>
                  <a:pt x="70340" y="3868741"/>
                </a:lnTo>
                <a:lnTo>
                  <a:pt x="33732" y="3844059"/>
                </a:lnTo>
                <a:lnTo>
                  <a:pt x="9050" y="3807451"/>
                </a:lnTo>
                <a:lnTo>
                  <a:pt x="0" y="3762621"/>
                </a:lnTo>
                <a:lnTo>
                  <a:pt x="0" y="115170"/>
                </a:lnTo>
                <a:lnTo>
                  <a:pt x="9050" y="70340"/>
                </a:lnTo>
                <a:lnTo>
                  <a:pt x="33732" y="33732"/>
                </a:lnTo>
                <a:lnTo>
                  <a:pt x="70340" y="9050"/>
                </a:lnTo>
                <a:lnTo>
                  <a:pt x="115170" y="0"/>
                </a:lnTo>
                <a:lnTo>
                  <a:pt x="8284812" y="0"/>
                </a:lnTo>
                <a:lnTo>
                  <a:pt x="8328886" y="8766"/>
                </a:lnTo>
                <a:lnTo>
                  <a:pt x="8366250" y="33732"/>
                </a:lnTo>
                <a:lnTo>
                  <a:pt x="8391216" y="71096"/>
                </a:lnTo>
                <a:lnTo>
                  <a:pt x="8399983" y="115170"/>
                </a:lnTo>
                <a:lnTo>
                  <a:pt x="8399983" y="3762621"/>
                </a:lnTo>
                <a:lnTo>
                  <a:pt x="8390932" y="3807451"/>
                </a:lnTo>
                <a:lnTo>
                  <a:pt x="8366250" y="3844059"/>
                </a:lnTo>
                <a:lnTo>
                  <a:pt x="8329642" y="3868741"/>
                </a:lnTo>
                <a:lnTo>
                  <a:pt x="8284812" y="38777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71995" y="0"/>
            <a:ext cx="8400415" cy="1050290"/>
          </a:xfrm>
          <a:custGeom>
            <a:avLst/>
            <a:gdLst/>
            <a:ahLst/>
            <a:cxnLst/>
            <a:rect l="l" t="t" r="r" b="b"/>
            <a:pathLst>
              <a:path w="8400415" h="1050290">
                <a:moveTo>
                  <a:pt x="8288858" y="1049767"/>
                </a:moveTo>
                <a:lnTo>
                  <a:pt x="111201" y="1049767"/>
                </a:lnTo>
                <a:lnTo>
                  <a:pt x="67932" y="1041032"/>
                </a:lnTo>
                <a:lnTo>
                  <a:pt x="32597" y="1017209"/>
                </a:lnTo>
                <a:lnTo>
                  <a:pt x="8774" y="981874"/>
                </a:lnTo>
                <a:lnTo>
                  <a:pt x="38" y="938604"/>
                </a:lnTo>
                <a:lnTo>
                  <a:pt x="0" y="70"/>
                </a:lnTo>
                <a:lnTo>
                  <a:pt x="8399990" y="0"/>
                </a:lnTo>
                <a:lnTo>
                  <a:pt x="8400021" y="938604"/>
                </a:lnTo>
                <a:lnTo>
                  <a:pt x="8397866" y="960393"/>
                </a:lnTo>
                <a:lnTo>
                  <a:pt x="8381345" y="1000278"/>
                </a:lnTo>
                <a:lnTo>
                  <a:pt x="8350531" y="1031091"/>
                </a:lnTo>
                <a:lnTo>
                  <a:pt x="8310646" y="1047612"/>
                </a:lnTo>
                <a:lnTo>
                  <a:pt x="8288858" y="10497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400" b="0" i="0">
                <a:solidFill>
                  <a:schemeClr val="bg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05673" y="293719"/>
            <a:ext cx="7573009" cy="1920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400" b="0" i="0">
                <a:solidFill>
                  <a:schemeClr val="bg1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5948" y="2042342"/>
            <a:ext cx="8521702" cy="4075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16224" y="6803136"/>
            <a:ext cx="3121152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87680" y="6803136"/>
            <a:ext cx="2243328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022592" y="6803136"/>
            <a:ext cx="2243328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jp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9705" y="-14208"/>
            <a:ext cx="12277240" cy="7329407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7315200"/>
                </a:moveTo>
                <a:lnTo>
                  <a:pt x="9753600" y="7315200"/>
                </a:lnTo>
                <a:lnTo>
                  <a:pt x="97536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BE2418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15898" y="15499"/>
            <a:ext cx="5152390" cy="2445385"/>
          </a:xfrm>
          <a:custGeom>
            <a:avLst/>
            <a:gdLst/>
            <a:ahLst/>
            <a:cxnLst/>
            <a:rect l="l" t="t" r="r" b="b"/>
            <a:pathLst>
              <a:path w="5152390" h="2445385">
                <a:moveTo>
                  <a:pt x="0" y="0"/>
                </a:moveTo>
                <a:lnTo>
                  <a:pt x="5152040" y="0"/>
                </a:lnTo>
                <a:lnTo>
                  <a:pt x="5152040" y="2445064"/>
                </a:lnTo>
                <a:lnTo>
                  <a:pt x="0" y="2445064"/>
                </a:lnTo>
                <a:lnTo>
                  <a:pt x="0" y="0"/>
                </a:lnTo>
                <a:close/>
              </a:path>
            </a:pathLst>
          </a:custGeom>
          <a:solidFill>
            <a:srgbClr val="BE2418"/>
          </a:solidFill>
        </p:spPr>
        <p:txBody>
          <a:bodyPr wrap="square" lIns="0" tIns="0" rIns="0" bIns="0" rtlCol="0"/>
          <a:lstStyle/>
          <a:p>
            <a:endParaRPr lang="en-US" sz="2400" spc="5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 sz="2400" spc="5" dirty="0">
                <a:solidFill>
                  <a:schemeClr val="bg1"/>
                </a:solidFill>
                <a:latin typeface="Arial"/>
                <a:cs typeface="Arial"/>
              </a:rPr>
              <a:t> Restaurant Review Word Association  	                  &amp;</a:t>
            </a:r>
          </a:p>
          <a:p>
            <a:r>
              <a:rPr lang="en-US" sz="2400" spc="5" dirty="0">
                <a:solidFill>
                  <a:schemeClr val="bg1"/>
                </a:solidFill>
                <a:latin typeface="Arial"/>
                <a:cs typeface="Arial"/>
              </a:rPr>
              <a:t>            Recommender </a:t>
            </a:r>
            <a:r>
              <a:rPr lang="en-US" sz="2400" spc="5" dirty="0" smtClean="0">
                <a:solidFill>
                  <a:schemeClr val="bg1"/>
                </a:solidFill>
                <a:latin typeface="Arial"/>
                <a:cs typeface="Arial"/>
              </a:rPr>
              <a:t>System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15898" y="2441555"/>
            <a:ext cx="5152390" cy="1260475"/>
          </a:xfrm>
          <a:custGeom>
            <a:avLst/>
            <a:gdLst/>
            <a:ahLst/>
            <a:cxnLst/>
            <a:rect l="l" t="t" r="r" b="b"/>
            <a:pathLst>
              <a:path w="5152390" h="1260475">
                <a:moveTo>
                  <a:pt x="2581103" y="1259848"/>
                </a:moveTo>
                <a:lnTo>
                  <a:pt x="0" y="59251"/>
                </a:lnTo>
                <a:lnTo>
                  <a:pt x="0" y="0"/>
                </a:lnTo>
                <a:lnTo>
                  <a:pt x="5152040" y="0"/>
                </a:lnTo>
                <a:lnTo>
                  <a:pt x="5152040" y="64004"/>
                </a:lnTo>
                <a:lnTo>
                  <a:pt x="2581103" y="1259848"/>
                </a:lnTo>
                <a:close/>
              </a:path>
            </a:pathLst>
          </a:custGeom>
          <a:solidFill>
            <a:srgbClr val="BE24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21240000">
            <a:off x="5434327" y="1618101"/>
            <a:ext cx="907999" cy="742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85"/>
              </a:lnSpc>
            </a:pPr>
            <a:r>
              <a:rPr sz="5850" spc="-1085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endParaRPr sz="585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75333" y="2440235"/>
            <a:ext cx="3823970" cy="72519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9915" marR="5080" indent="-577850">
              <a:lnSpc>
                <a:spcPct val="112799"/>
              </a:lnSpc>
              <a:spcBef>
                <a:spcPts val="95"/>
              </a:spcBef>
              <a:tabLst>
                <a:tab pos="1598295" algn="l"/>
                <a:tab pos="1841500" algn="l"/>
                <a:tab pos="2178050" algn="l"/>
                <a:tab pos="2848610" algn="l"/>
              </a:tabLst>
            </a:pPr>
            <a:r>
              <a:rPr lang="en-US" sz="2050" b="0" spc="5" dirty="0">
                <a:latin typeface="Arial"/>
                <a:cs typeface="Arial"/>
              </a:rPr>
              <a:t>	Ehsan Hosseinzadeh</a:t>
            </a:r>
            <a:br>
              <a:rPr lang="en-US" sz="2050" b="0" spc="5" dirty="0">
                <a:latin typeface="Arial"/>
                <a:cs typeface="Arial"/>
              </a:rPr>
            </a:br>
            <a:r>
              <a:rPr lang="en-US" sz="2050" b="0" spc="5" dirty="0">
                <a:latin typeface="Arial"/>
                <a:cs typeface="Arial"/>
              </a:rPr>
              <a:t>       Shah </a:t>
            </a:r>
            <a:r>
              <a:rPr lang="en-US" sz="2050" b="0" spc="5" dirty="0" err="1">
                <a:latin typeface="Arial"/>
                <a:cs typeface="Arial"/>
              </a:rPr>
              <a:t>Newaz</a:t>
            </a:r>
            <a:endParaRPr sz="205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95040" y="3128619"/>
            <a:ext cx="7620000" cy="3705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00722" y="0"/>
            <a:ext cx="6391278" cy="731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2906001"/>
            <a:ext cx="4642485" cy="7813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0"/>
              </a:spcBef>
            </a:pPr>
            <a:r>
              <a:rPr lang="en-US" sz="4500" b="1" spc="660">
                <a:solidFill>
                  <a:srgbClr val="1E1016"/>
                </a:solidFill>
                <a:latin typeface="Book Antiqua"/>
                <a:cs typeface="Book Antiqua"/>
              </a:rPr>
              <a:t>Thank You</a:t>
            </a:r>
            <a:endParaRPr sz="4500" dirty="0">
              <a:latin typeface="Book Antiqua"/>
              <a:cs typeface="Book Antiqu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199" y="-228599"/>
            <a:ext cx="12268200" cy="793978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5306" y="1600200"/>
            <a:ext cx="11087100" cy="5169535"/>
          </a:xfrm>
          <a:custGeom>
            <a:avLst/>
            <a:gdLst/>
            <a:ahLst/>
            <a:cxnLst/>
            <a:rect l="l" t="t" r="r" b="b"/>
            <a:pathLst>
              <a:path w="11201400" h="5169534">
                <a:moveTo>
                  <a:pt x="11047869" y="0"/>
                </a:moveTo>
                <a:lnTo>
                  <a:pt x="153530" y="0"/>
                </a:lnTo>
                <a:lnTo>
                  <a:pt x="105000" y="7826"/>
                </a:lnTo>
                <a:lnTo>
                  <a:pt x="62854" y="29620"/>
                </a:lnTo>
                <a:lnTo>
                  <a:pt x="29620" y="62854"/>
                </a:lnTo>
                <a:lnTo>
                  <a:pt x="7826" y="105000"/>
                </a:lnTo>
                <a:lnTo>
                  <a:pt x="0" y="153530"/>
                </a:lnTo>
                <a:lnTo>
                  <a:pt x="0" y="5015877"/>
                </a:lnTo>
                <a:lnTo>
                  <a:pt x="7826" y="5064407"/>
                </a:lnTo>
                <a:lnTo>
                  <a:pt x="29620" y="5106553"/>
                </a:lnTo>
                <a:lnTo>
                  <a:pt x="62854" y="5139787"/>
                </a:lnTo>
                <a:lnTo>
                  <a:pt x="105000" y="5161581"/>
                </a:lnTo>
                <a:lnTo>
                  <a:pt x="153530" y="5169408"/>
                </a:lnTo>
                <a:lnTo>
                  <a:pt x="11047869" y="5169408"/>
                </a:lnTo>
                <a:lnTo>
                  <a:pt x="11096399" y="5161581"/>
                </a:lnTo>
                <a:lnTo>
                  <a:pt x="11138545" y="5139787"/>
                </a:lnTo>
                <a:lnTo>
                  <a:pt x="11171779" y="5106553"/>
                </a:lnTo>
                <a:lnTo>
                  <a:pt x="11193573" y="5064407"/>
                </a:lnTo>
                <a:lnTo>
                  <a:pt x="11201400" y="5015877"/>
                </a:lnTo>
                <a:lnTo>
                  <a:pt x="11201400" y="153530"/>
                </a:lnTo>
                <a:lnTo>
                  <a:pt x="11193573" y="105000"/>
                </a:lnTo>
                <a:lnTo>
                  <a:pt x="11171779" y="62854"/>
                </a:lnTo>
                <a:lnTo>
                  <a:pt x="11138545" y="29620"/>
                </a:lnTo>
                <a:lnTo>
                  <a:pt x="11096399" y="7826"/>
                </a:lnTo>
                <a:lnTo>
                  <a:pt x="110478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		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 	- </a:t>
            </a:r>
            <a:r>
              <a:rPr lang="en-US" sz="2400" dirty="0"/>
              <a:t>The Problem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400" dirty="0"/>
          </a:p>
          <a:p>
            <a:pPr marL="342900" lvl="0" indent="-342900"/>
            <a:r>
              <a:rPr lang="en-US" sz="2400" dirty="0"/>
              <a:t>	- Research Methods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/>
              <a:t>	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/>
              <a:t>	- Demo 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400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/>
              <a:t>	- Conclusion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400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2400" dirty="0"/>
              <a:t>	- Q&amp;A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95306" y="0"/>
            <a:ext cx="11201400" cy="1399540"/>
          </a:xfrm>
          <a:custGeom>
            <a:avLst/>
            <a:gdLst/>
            <a:ahLst/>
            <a:cxnLst/>
            <a:rect l="l" t="t" r="r" b="b"/>
            <a:pathLst>
              <a:path w="11201400" h="1399540">
                <a:moveTo>
                  <a:pt x="11201400" y="0"/>
                </a:moveTo>
                <a:lnTo>
                  <a:pt x="0" y="0"/>
                </a:lnTo>
                <a:lnTo>
                  <a:pt x="0" y="1250873"/>
                </a:lnTo>
                <a:lnTo>
                  <a:pt x="7551" y="1297703"/>
                </a:lnTo>
                <a:lnTo>
                  <a:pt x="28581" y="1338374"/>
                </a:lnTo>
                <a:lnTo>
                  <a:pt x="60649" y="1370446"/>
                </a:lnTo>
                <a:lnTo>
                  <a:pt x="101317" y="1391478"/>
                </a:lnTo>
                <a:lnTo>
                  <a:pt x="148145" y="1399032"/>
                </a:lnTo>
                <a:lnTo>
                  <a:pt x="11053241" y="1399032"/>
                </a:lnTo>
                <a:lnTo>
                  <a:pt x="11100071" y="1391478"/>
                </a:lnTo>
                <a:lnTo>
                  <a:pt x="11140742" y="1370446"/>
                </a:lnTo>
                <a:lnTo>
                  <a:pt x="11172814" y="1338374"/>
                </a:lnTo>
                <a:lnTo>
                  <a:pt x="11193846" y="1297703"/>
                </a:lnTo>
                <a:lnTo>
                  <a:pt x="11201400" y="1250873"/>
                </a:lnTo>
                <a:lnTo>
                  <a:pt x="11201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8799" y="633803"/>
            <a:ext cx="449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solidFill>
                  <a:srgbClr val="800000"/>
                </a:solidFill>
                <a:latin typeface="Arial"/>
                <a:cs typeface="Arial"/>
              </a:rPr>
              <a:t>Overview 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600" y="6242303"/>
            <a:ext cx="859535" cy="382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92839" y="50292"/>
            <a:ext cx="289559" cy="384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-228599"/>
            <a:ext cx="12192000" cy="793978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5306" y="1600200"/>
            <a:ext cx="11087100" cy="5169535"/>
          </a:xfrm>
          <a:custGeom>
            <a:avLst/>
            <a:gdLst/>
            <a:ahLst/>
            <a:cxnLst/>
            <a:rect l="l" t="t" r="r" b="b"/>
            <a:pathLst>
              <a:path w="11201400" h="5169534">
                <a:moveTo>
                  <a:pt x="11047869" y="0"/>
                </a:moveTo>
                <a:lnTo>
                  <a:pt x="153530" y="0"/>
                </a:lnTo>
                <a:lnTo>
                  <a:pt x="105000" y="7826"/>
                </a:lnTo>
                <a:lnTo>
                  <a:pt x="62854" y="29620"/>
                </a:lnTo>
                <a:lnTo>
                  <a:pt x="29620" y="62854"/>
                </a:lnTo>
                <a:lnTo>
                  <a:pt x="7826" y="105000"/>
                </a:lnTo>
                <a:lnTo>
                  <a:pt x="0" y="153530"/>
                </a:lnTo>
                <a:lnTo>
                  <a:pt x="0" y="5015877"/>
                </a:lnTo>
                <a:lnTo>
                  <a:pt x="7826" y="5064407"/>
                </a:lnTo>
                <a:lnTo>
                  <a:pt x="29620" y="5106553"/>
                </a:lnTo>
                <a:lnTo>
                  <a:pt x="62854" y="5139787"/>
                </a:lnTo>
                <a:lnTo>
                  <a:pt x="105000" y="5161581"/>
                </a:lnTo>
                <a:lnTo>
                  <a:pt x="153530" y="5169408"/>
                </a:lnTo>
                <a:lnTo>
                  <a:pt x="11047869" y="5169408"/>
                </a:lnTo>
                <a:lnTo>
                  <a:pt x="11096399" y="5161581"/>
                </a:lnTo>
                <a:lnTo>
                  <a:pt x="11138545" y="5139787"/>
                </a:lnTo>
                <a:lnTo>
                  <a:pt x="11171779" y="5106553"/>
                </a:lnTo>
                <a:lnTo>
                  <a:pt x="11193573" y="5064407"/>
                </a:lnTo>
                <a:lnTo>
                  <a:pt x="11201400" y="5015877"/>
                </a:lnTo>
                <a:lnTo>
                  <a:pt x="11201400" y="153530"/>
                </a:lnTo>
                <a:lnTo>
                  <a:pt x="11193573" y="105000"/>
                </a:lnTo>
                <a:lnTo>
                  <a:pt x="11171779" y="62854"/>
                </a:lnTo>
                <a:lnTo>
                  <a:pt x="11138545" y="29620"/>
                </a:lnTo>
                <a:lnTo>
                  <a:pt x="11096399" y="7826"/>
                </a:lnTo>
                <a:lnTo>
                  <a:pt x="110478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342900" lvl="0" indent="-342900">
              <a:defRPr/>
            </a:pPr>
            <a:r>
              <a:rPr lang="en-US" dirty="0"/>
              <a:t>		</a:t>
            </a:r>
          </a:p>
          <a:p>
            <a:pPr fontAlgn="base"/>
            <a:r>
              <a:rPr lang="en-US" sz="2400" dirty="0"/>
              <a:t>   - Businesses and restaurants need a reasonable amount of sales in order to   	 	</a:t>
            </a:r>
          </a:p>
          <a:p>
            <a:pPr fontAlgn="base"/>
            <a:r>
              <a:rPr lang="en-US" sz="2400" dirty="0"/>
              <a:t>     remain active and relevant. </a:t>
            </a:r>
          </a:p>
          <a:p>
            <a:pPr fontAlgn="base"/>
            <a:endParaRPr lang="en-US" sz="2400" dirty="0"/>
          </a:p>
          <a:p>
            <a:pPr fontAlgn="base"/>
            <a:endParaRPr lang="en-US" sz="2400" dirty="0"/>
          </a:p>
          <a:p>
            <a:pPr fontAlgn="base"/>
            <a:r>
              <a:rPr lang="en-US" sz="2400" dirty="0"/>
              <a:t>    - Low sales rate means that businesses have a higher chance of failing.</a:t>
            </a:r>
          </a:p>
          <a:p>
            <a:pPr fontAlgn="base"/>
            <a:endParaRPr lang="en-US" sz="2400" dirty="0"/>
          </a:p>
          <a:p>
            <a:pPr fontAlgn="base"/>
            <a:endParaRPr lang="en-US" sz="2400" dirty="0"/>
          </a:p>
          <a:p>
            <a:pPr fontAlgn="base"/>
            <a:r>
              <a:rPr lang="en-US" sz="2400" dirty="0"/>
              <a:t>    - What are the strategies that the average businesses can apply in order to 	  	</a:t>
            </a:r>
          </a:p>
          <a:p>
            <a:pPr fontAlgn="base"/>
            <a:r>
              <a:rPr lang="en-US" sz="2400" dirty="0"/>
              <a:t>      promote efficiently and create a successful business?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95306" y="0"/>
            <a:ext cx="11201400" cy="1399540"/>
          </a:xfrm>
          <a:custGeom>
            <a:avLst/>
            <a:gdLst/>
            <a:ahLst/>
            <a:cxnLst/>
            <a:rect l="l" t="t" r="r" b="b"/>
            <a:pathLst>
              <a:path w="11201400" h="1399540">
                <a:moveTo>
                  <a:pt x="11201400" y="0"/>
                </a:moveTo>
                <a:lnTo>
                  <a:pt x="0" y="0"/>
                </a:lnTo>
                <a:lnTo>
                  <a:pt x="0" y="1250873"/>
                </a:lnTo>
                <a:lnTo>
                  <a:pt x="7551" y="1297703"/>
                </a:lnTo>
                <a:lnTo>
                  <a:pt x="28581" y="1338374"/>
                </a:lnTo>
                <a:lnTo>
                  <a:pt x="60649" y="1370446"/>
                </a:lnTo>
                <a:lnTo>
                  <a:pt x="101317" y="1391478"/>
                </a:lnTo>
                <a:lnTo>
                  <a:pt x="148145" y="1399032"/>
                </a:lnTo>
                <a:lnTo>
                  <a:pt x="11053241" y="1399032"/>
                </a:lnTo>
                <a:lnTo>
                  <a:pt x="11100071" y="1391478"/>
                </a:lnTo>
                <a:lnTo>
                  <a:pt x="11140742" y="1370446"/>
                </a:lnTo>
                <a:lnTo>
                  <a:pt x="11172814" y="1338374"/>
                </a:lnTo>
                <a:lnTo>
                  <a:pt x="11193846" y="1297703"/>
                </a:lnTo>
                <a:lnTo>
                  <a:pt x="11201400" y="1250873"/>
                </a:lnTo>
                <a:lnTo>
                  <a:pt x="112014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8799" y="633803"/>
            <a:ext cx="449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5" dirty="0">
                <a:solidFill>
                  <a:srgbClr val="800000"/>
                </a:solidFill>
                <a:latin typeface="Arial"/>
                <a:cs typeface="Arial"/>
              </a:rPr>
              <a:t>The Problem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600" y="6242303"/>
            <a:ext cx="859535" cy="382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92839" y="50292"/>
            <a:ext cx="289559" cy="384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3782423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24475" cy="88237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8775" y="2047271"/>
            <a:ext cx="4594225" cy="217008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7340" marR="173990" indent="-285750">
              <a:lnSpc>
                <a:spcPct val="114599"/>
              </a:lnSpc>
              <a:spcBef>
                <a:spcPts val="2895"/>
              </a:spcBef>
              <a:buFontTx/>
              <a:buChar char="-"/>
            </a:pPr>
            <a:r>
              <a:rPr lang="en-US" spc="5" dirty="0">
                <a:solidFill>
                  <a:srgbClr val="FFFFFF"/>
                </a:solidFill>
                <a:latin typeface="Arial"/>
                <a:cs typeface="Arial"/>
              </a:rPr>
              <a:t>Dataset: </a:t>
            </a:r>
          </a:p>
          <a:p>
            <a:pPr marL="764540" marR="173990" lvl="1" indent="-285750">
              <a:lnSpc>
                <a:spcPct val="114599"/>
              </a:lnSpc>
              <a:spcBef>
                <a:spcPts val="2895"/>
              </a:spcBef>
              <a:buFontTx/>
              <a:buChar char="-"/>
            </a:pPr>
            <a:r>
              <a:rPr lang="en-US" spc="5" dirty="0">
                <a:solidFill>
                  <a:srgbClr val="FFFFFF"/>
                </a:solidFill>
                <a:latin typeface="Arial"/>
                <a:cs typeface="Arial"/>
              </a:rPr>
              <a:t>Yelp Dataset Challenge Round 11	</a:t>
            </a:r>
          </a:p>
          <a:p>
            <a:pPr marL="742950" lvl="1" indent="-285750" fontAlgn="base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The dataset contains information about local businesses in 11 metropolitan areas across 4 countries.</a:t>
            </a:r>
          </a:p>
        </p:txBody>
      </p:sp>
      <p:sp>
        <p:nvSpPr>
          <p:cNvPr id="5" name="object 5"/>
          <p:cNvSpPr/>
          <p:nvPr/>
        </p:nvSpPr>
        <p:spPr>
          <a:xfrm>
            <a:off x="364269" y="302472"/>
            <a:ext cx="6377305" cy="0"/>
          </a:xfrm>
          <a:custGeom>
            <a:avLst/>
            <a:gdLst/>
            <a:ahLst/>
            <a:cxnLst/>
            <a:rect l="l" t="t" r="r" b="b"/>
            <a:pathLst>
              <a:path w="6377305">
                <a:moveTo>
                  <a:pt x="0" y="0"/>
                </a:moveTo>
                <a:lnTo>
                  <a:pt x="6376833" y="0"/>
                </a:lnTo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269" y="332952"/>
            <a:ext cx="6377305" cy="0"/>
          </a:xfrm>
          <a:custGeom>
            <a:avLst/>
            <a:gdLst/>
            <a:ahLst/>
            <a:cxnLst/>
            <a:rect l="l" t="t" r="r" b="b"/>
            <a:pathLst>
              <a:path w="6377305">
                <a:moveTo>
                  <a:pt x="0" y="0"/>
                </a:moveTo>
                <a:lnTo>
                  <a:pt x="6376833" y="0"/>
                </a:lnTo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269" y="1743010"/>
            <a:ext cx="6377305" cy="0"/>
          </a:xfrm>
          <a:custGeom>
            <a:avLst/>
            <a:gdLst/>
            <a:ahLst/>
            <a:cxnLst/>
            <a:rect l="l" t="t" r="r" b="b"/>
            <a:pathLst>
              <a:path w="6377305">
                <a:moveTo>
                  <a:pt x="0" y="0"/>
                </a:moveTo>
                <a:lnTo>
                  <a:pt x="6376833" y="0"/>
                </a:lnTo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269" y="1773490"/>
            <a:ext cx="6377305" cy="0"/>
          </a:xfrm>
          <a:custGeom>
            <a:avLst/>
            <a:gdLst/>
            <a:ahLst/>
            <a:cxnLst/>
            <a:rect l="l" t="t" r="r" b="b"/>
            <a:pathLst>
              <a:path w="6377305">
                <a:moveTo>
                  <a:pt x="0" y="0"/>
                </a:moveTo>
                <a:lnTo>
                  <a:pt x="6376833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8774" y="363432"/>
            <a:ext cx="7489825" cy="105349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6750" b="0" spc="5">
                <a:latin typeface="Arial"/>
                <a:cs typeface="Arial"/>
              </a:rPr>
              <a:t>Research Methods</a:t>
            </a:r>
            <a:endParaRPr sz="675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074168"/>
            <a:ext cx="6678839" cy="3400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2287" y="4407504"/>
            <a:ext cx="4267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Data Mining Techniques: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</a:p>
          <a:p>
            <a:r>
              <a:rPr lang="en-US" dirty="0">
                <a:solidFill>
                  <a:schemeClr val="bg1"/>
                </a:solidFill>
              </a:rPr>
              <a:t>	- Association Rules:</a:t>
            </a:r>
          </a:p>
          <a:p>
            <a:r>
              <a:rPr lang="en-US" dirty="0">
                <a:solidFill>
                  <a:schemeClr val="bg1"/>
                </a:solidFill>
              </a:rPr>
              <a:t>	     - Apriori Algorithm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- Recommendation System: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- Simple Recommenders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24475" cy="9535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269" y="302472"/>
            <a:ext cx="6377305" cy="0"/>
          </a:xfrm>
          <a:custGeom>
            <a:avLst/>
            <a:gdLst/>
            <a:ahLst/>
            <a:cxnLst/>
            <a:rect l="l" t="t" r="r" b="b"/>
            <a:pathLst>
              <a:path w="6377305">
                <a:moveTo>
                  <a:pt x="0" y="0"/>
                </a:moveTo>
                <a:lnTo>
                  <a:pt x="6376833" y="0"/>
                </a:lnTo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269" y="332952"/>
            <a:ext cx="6377305" cy="0"/>
          </a:xfrm>
          <a:custGeom>
            <a:avLst/>
            <a:gdLst/>
            <a:ahLst/>
            <a:cxnLst/>
            <a:rect l="l" t="t" r="r" b="b"/>
            <a:pathLst>
              <a:path w="6377305">
                <a:moveTo>
                  <a:pt x="0" y="0"/>
                </a:moveTo>
                <a:lnTo>
                  <a:pt x="6376833" y="0"/>
                </a:lnTo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269" y="1743010"/>
            <a:ext cx="6377305" cy="0"/>
          </a:xfrm>
          <a:custGeom>
            <a:avLst/>
            <a:gdLst/>
            <a:ahLst/>
            <a:cxnLst/>
            <a:rect l="l" t="t" r="r" b="b"/>
            <a:pathLst>
              <a:path w="6377305">
                <a:moveTo>
                  <a:pt x="0" y="0"/>
                </a:moveTo>
                <a:lnTo>
                  <a:pt x="6376833" y="0"/>
                </a:lnTo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269" y="1773490"/>
            <a:ext cx="6377305" cy="0"/>
          </a:xfrm>
          <a:custGeom>
            <a:avLst/>
            <a:gdLst/>
            <a:ahLst/>
            <a:cxnLst/>
            <a:rect l="l" t="t" r="r" b="b"/>
            <a:pathLst>
              <a:path w="6377305">
                <a:moveTo>
                  <a:pt x="0" y="0"/>
                </a:moveTo>
                <a:lnTo>
                  <a:pt x="6376833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8774" y="363432"/>
            <a:ext cx="7489825" cy="105349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6750" b="0" spc="5" dirty="0">
                <a:latin typeface="Arial"/>
                <a:cs typeface="Arial"/>
              </a:rPr>
              <a:t>Association </a:t>
            </a:r>
            <a:endParaRPr sz="675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8774" y="2133600"/>
            <a:ext cx="596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-   Association is a data mining </a:t>
            </a:r>
            <a:r>
              <a:rPr lang="en-US" dirty="0" smtClean="0">
                <a:solidFill>
                  <a:schemeClr val="bg1"/>
                </a:solidFill>
              </a:rPr>
              <a:t>technique that </a:t>
            </a:r>
            <a:r>
              <a:rPr lang="en-US" dirty="0">
                <a:solidFill>
                  <a:schemeClr val="bg1"/>
                </a:solidFill>
              </a:rPr>
              <a:t>discovers the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    probability of the co-occurrence of items in a collection.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    The relationships between co-occurring items are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    expressed as </a:t>
            </a:r>
            <a:r>
              <a:rPr lang="en-US" b="1" dirty="0">
                <a:solidFill>
                  <a:schemeClr val="bg1"/>
                </a:solidFill>
              </a:rPr>
              <a:t>association rules</a:t>
            </a:r>
            <a:r>
              <a:rPr lang="en-US" dirty="0">
                <a:solidFill>
                  <a:schemeClr val="bg1"/>
                </a:solidFill>
              </a:rPr>
              <a:t>. 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574" y="2174644"/>
            <a:ext cx="5029166" cy="46972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3692" y="4148105"/>
            <a:ext cx="620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are trying to find the meaningful relationships between the words from different user reviews using </a:t>
            </a:r>
            <a:r>
              <a:rPr lang="en-US" b="1" dirty="0">
                <a:solidFill>
                  <a:schemeClr val="bg1"/>
                </a:solidFill>
              </a:rPr>
              <a:t>Apriori. 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3692" y="5335324"/>
            <a:ext cx="596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   We applied Apriori using ‘</a:t>
            </a:r>
            <a:r>
              <a:rPr lang="en-US" dirty="0" err="1">
                <a:solidFill>
                  <a:schemeClr val="bg1"/>
                </a:solidFill>
              </a:rPr>
              <a:t>mlxtend</a:t>
            </a:r>
            <a:r>
              <a:rPr lang="en-US" dirty="0">
                <a:solidFill>
                  <a:schemeClr val="bg1"/>
                </a:solidFill>
              </a:rPr>
              <a:t>’ implementation. </a:t>
            </a:r>
          </a:p>
        </p:txBody>
      </p:sp>
    </p:spTree>
    <p:extLst>
      <p:ext uri="{BB962C8B-B14F-4D97-AF65-F5344CB8AC3E}">
        <p14:creationId xmlns:p14="http://schemas.microsoft.com/office/powerpoint/2010/main" val="13238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3432"/>
            <a:ext cx="12424475" cy="9535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269" y="302472"/>
            <a:ext cx="6377305" cy="0"/>
          </a:xfrm>
          <a:custGeom>
            <a:avLst/>
            <a:gdLst/>
            <a:ahLst/>
            <a:cxnLst/>
            <a:rect l="l" t="t" r="r" b="b"/>
            <a:pathLst>
              <a:path w="6377305">
                <a:moveTo>
                  <a:pt x="0" y="0"/>
                </a:moveTo>
                <a:lnTo>
                  <a:pt x="6376833" y="0"/>
                </a:lnTo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269" y="332952"/>
            <a:ext cx="6377305" cy="0"/>
          </a:xfrm>
          <a:custGeom>
            <a:avLst/>
            <a:gdLst/>
            <a:ahLst/>
            <a:cxnLst/>
            <a:rect l="l" t="t" r="r" b="b"/>
            <a:pathLst>
              <a:path w="6377305">
                <a:moveTo>
                  <a:pt x="0" y="0"/>
                </a:moveTo>
                <a:lnTo>
                  <a:pt x="6376833" y="0"/>
                </a:lnTo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269" y="1743010"/>
            <a:ext cx="6377305" cy="0"/>
          </a:xfrm>
          <a:custGeom>
            <a:avLst/>
            <a:gdLst/>
            <a:ahLst/>
            <a:cxnLst/>
            <a:rect l="l" t="t" r="r" b="b"/>
            <a:pathLst>
              <a:path w="6377305">
                <a:moveTo>
                  <a:pt x="0" y="0"/>
                </a:moveTo>
                <a:lnTo>
                  <a:pt x="6376833" y="0"/>
                </a:lnTo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269" y="1773490"/>
            <a:ext cx="6377305" cy="0"/>
          </a:xfrm>
          <a:custGeom>
            <a:avLst/>
            <a:gdLst/>
            <a:ahLst/>
            <a:cxnLst/>
            <a:rect l="l" t="t" r="r" b="b"/>
            <a:pathLst>
              <a:path w="6377305">
                <a:moveTo>
                  <a:pt x="0" y="0"/>
                </a:moveTo>
                <a:lnTo>
                  <a:pt x="6376833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8774" y="363432"/>
            <a:ext cx="10842626" cy="105349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6750" b="0" spc="5" dirty="0">
                <a:latin typeface="Arial"/>
                <a:cs typeface="Arial"/>
              </a:rPr>
              <a:t>Recommendation System</a:t>
            </a:r>
            <a:endParaRPr sz="675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8774" y="2133600"/>
            <a:ext cx="5965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Recommendation system is a data-mining technique that will use a predefined algorithm to suggest results that you might be in favor of.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8774" y="3402832"/>
            <a:ext cx="62095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  Simple Recommender: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  </a:t>
            </a:r>
            <a:r>
              <a:rPr lang="en-US">
                <a:solidFill>
                  <a:schemeClr val="bg1"/>
                </a:solidFill>
              </a:rPr>
              <a:t>W</a:t>
            </a:r>
            <a:r>
              <a:rPr lang="en-US" smtClean="0">
                <a:solidFill>
                  <a:schemeClr val="bg1"/>
                </a:solidFill>
              </a:rPr>
              <a:t>eighted </a:t>
            </a:r>
            <a:r>
              <a:rPr lang="en-US">
                <a:solidFill>
                  <a:schemeClr val="bg1"/>
                </a:solidFill>
              </a:rPr>
              <a:t>Rating </a:t>
            </a:r>
            <a:r>
              <a:rPr lang="en-US" dirty="0">
                <a:solidFill>
                  <a:schemeClr val="bg1"/>
                </a:solidFill>
              </a:rPr>
              <a:t>(WR): </a:t>
            </a:r>
          </a:p>
          <a:p>
            <a:r>
              <a:rPr lang="en-US" dirty="0">
                <a:solidFill>
                  <a:schemeClr val="bg1"/>
                </a:solidFill>
              </a:rPr>
              <a:t>        - WR = ( V /  ( V + M) * R) + ( M / ( M + V ) * C ) 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</a:rPr>
              <a:t/>
            </a: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b="0" dirty="0">
                <a:solidFill>
                  <a:schemeClr val="bg1"/>
                </a:solidFill>
                <a:effectLst/>
              </a:rPr>
              <a:t>    </a:t>
            </a:r>
            <a:r>
              <a:rPr lang="en-US" dirty="0">
                <a:solidFill>
                  <a:schemeClr val="bg1"/>
                </a:solidFill>
              </a:rPr>
              <a:t>Where: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</a:rPr>
              <a:t/>
            </a: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b="0" dirty="0">
                <a:solidFill>
                  <a:schemeClr val="bg1"/>
                </a:solidFill>
                <a:effectLst/>
              </a:rPr>
              <a:t>       - </a:t>
            </a:r>
            <a:r>
              <a:rPr lang="en-US" dirty="0">
                <a:solidFill>
                  <a:schemeClr val="bg1"/>
                </a:solidFill>
              </a:rPr>
              <a:t>V is the ‘stars’ value for each record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- </a:t>
            </a:r>
            <a:r>
              <a:rPr lang="en-US" dirty="0">
                <a:solidFill>
                  <a:schemeClr val="bg1"/>
                </a:solidFill>
              </a:rPr>
              <a:t>C is  the mean/average rate of ‘stars’ 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r>
              <a:rPr lang="en-US" dirty="0">
                <a:solidFill>
                  <a:schemeClr val="bg1"/>
                </a:solidFill>
              </a:rPr>
              <a:t>       - M is  </a:t>
            </a:r>
            <a:r>
              <a:rPr lang="en-US" dirty="0" smtClean="0">
                <a:solidFill>
                  <a:schemeClr val="bg1"/>
                </a:solidFill>
              </a:rPr>
              <a:t>the ’useful’ rate, </a:t>
            </a:r>
            <a:r>
              <a:rPr lang="en-US" dirty="0">
                <a:solidFill>
                  <a:schemeClr val="bg1"/>
                </a:solidFill>
              </a:rPr>
              <a:t>received by </a:t>
            </a:r>
            <a:r>
              <a:rPr lang="en-US" dirty="0" smtClean="0">
                <a:solidFill>
                  <a:schemeClr val="bg1"/>
                </a:solidFill>
              </a:rPr>
              <a:t>the user in </a:t>
            </a:r>
            <a:r>
              <a:rPr lang="en-US" dirty="0">
                <a:solidFill>
                  <a:schemeClr val="bg1"/>
                </a:solidFill>
              </a:rPr>
              <a:t>the 90th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       percentile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- R is the ‘useful’ value for each record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324" y="1837333"/>
            <a:ext cx="3766276" cy="22774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198" y="4535208"/>
            <a:ext cx="3914802" cy="243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582" y="0"/>
            <a:ext cx="9753600" cy="731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72382" y="46431"/>
            <a:ext cx="7219618" cy="7315200"/>
          </a:xfrm>
          <a:custGeom>
            <a:avLst/>
            <a:gdLst/>
            <a:ahLst/>
            <a:cxnLst/>
            <a:rect l="l" t="t" r="r" b="b"/>
            <a:pathLst>
              <a:path w="4781550" h="7315200">
                <a:moveTo>
                  <a:pt x="0" y="0"/>
                </a:moveTo>
                <a:lnTo>
                  <a:pt x="4781217" y="0"/>
                </a:lnTo>
                <a:lnTo>
                  <a:pt x="4781217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solidFill>
            <a:srgbClr val="BE2418">
              <a:alpha val="7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21420000">
            <a:off x="6608594" y="2912130"/>
            <a:ext cx="2932818" cy="715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635"/>
              </a:lnSpc>
            </a:pPr>
            <a:r>
              <a:rPr lang="en-US" sz="5600" spc="-155" dirty="0">
                <a:solidFill>
                  <a:srgbClr val="FFFFFF"/>
                </a:solidFill>
                <a:latin typeface="Arial"/>
                <a:cs typeface="Arial"/>
              </a:rPr>
              <a:t>Demo</a:t>
            </a:r>
            <a:endParaRPr sz="5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52926" y="2054332"/>
            <a:ext cx="344805" cy="232410"/>
          </a:xfrm>
          <a:custGeom>
            <a:avLst/>
            <a:gdLst/>
            <a:ahLst/>
            <a:cxnLst/>
            <a:rect l="l" t="t" r="r" b="b"/>
            <a:pathLst>
              <a:path w="344804" h="232410">
                <a:moveTo>
                  <a:pt x="52043" y="151049"/>
                </a:moveTo>
                <a:lnTo>
                  <a:pt x="18414" y="113236"/>
                </a:lnTo>
                <a:lnTo>
                  <a:pt x="0" y="70842"/>
                </a:lnTo>
                <a:lnTo>
                  <a:pt x="4634" y="26338"/>
                </a:lnTo>
                <a:lnTo>
                  <a:pt x="34830" y="5061"/>
                </a:lnTo>
                <a:lnTo>
                  <a:pt x="76002" y="0"/>
                </a:lnTo>
                <a:lnTo>
                  <a:pt x="126723" y="9252"/>
                </a:lnTo>
                <a:lnTo>
                  <a:pt x="185569" y="30917"/>
                </a:lnTo>
                <a:lnTo>
                  <a:pt x="229039" y="55829"/>
                </a:lnTo>
                <a:lnTo>
                  <a:pt x="265508" y="89890"/>
                </a:lnTo>
                <a:lnTo>
                  <a:pt x="296142" y="131586"/>
                </a:lnTo>
                <a:lnTo>
                  <a:pt x="322108" y="179404"/>
                </a:lnTo>
                <a:lnTo>
                  <a:pt x="344573" y="231829"/>
                </a:lnTo>
                <a:lnTo>
                  <a:pt x="300500" y="218936"/>
                </a:lnTo>
                <a:lnTo>
                  <a:pt x="260679" y="216848"/>
                </a:lnTo>
                <a:lnTo>
                  <a:pt x="221797" y="218330"/>
                </a:lnTo>
                <a:lnTo>
                  <a:pt x="180544" y="216147"/>
                </a:lnTo>
                <a:lnTo>
                  <a:pt x="133604" y="203062"/>
                </a:lnTo>
                <a:lnTo>
                  <a:pt x="93051" y="181814"/>
                </a:lnTo>
                <a:lnTo>
                  <a:pt x="52043" y="1510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45157" y="2048845"/>
            <a:ext cx="304800" cy="255270"/>
          </a:xfrm>
          <a:custGeom>
            <a:avLst/>
            <a:gdLst/>
            <a:ahLst/>
            <a:cxnLst/>
            <a:rect l="l" t="t" r="r" b="b"/>
            <a:pathLst>
              <a:path w="304800" h="255269">
                <a:moveTo>
                  <a:pt x="0" y="255161"/>
                </a:moveTo>
                <a:lnTo>
                  <a:pt x="13026" y="217123"/>
                </a:lnTo>
                <a:lnTo>
                  <a:pt x="21546" y="178611"/>
                </a:lnTo>
                <a:lnTo>
                  <a:pt x="32145" y="140152"/>
                </a:lnTo>
                <a:lnTo>
                  <a:pt x="51405" y="102273"/>
                </a:lnTo>
                <a:lnTo>
                  <a:pt x="85910" y="65502"/>
                </a:lnTo>
                <a:lnTo>
                  <a:pt x="128013" y="33784"/>
                </a:lnTo>
                <a:lnTo>
                  <a:pt x="170914" y="11677"/>
                </a:lnTo>
                <a:lnTo>
                  <a:pt x="214489" y="107"/>
                </a:lnTo>
                <a:lnTo>
                  <a:pt x="258609" y="0"/>
                </a:lnTo>
                <a:lnTo>
                  <a:pt x="303147" y="12281"/>
                </a:lnTo>
                <a:lnTo>
                  <a:pt x="304293" y="32489"/>
                </a:lnTo>
                <a:lnTo>
                  <a:pt x="288308" y="64756"/>
                </a:lnTo>
                <a:lnTo>
                  <a:pt x="264423" y="102458"/>
                </a:lnTo>
                <a:lnTo>
                  <a:pt x="241866" y="138973"/>
                </a:lnTo>
                <a:lnTo>
                  <a:pt x="206737" y="190510"/>
                </a:lnTo>
                <a:lnTo>
                  <a:pt x="170726" y="222610"/>
                </a:lnTo>
                <a:lnTo>
                  <a:pt x="134478" y="239948"/>
                </a:lnTo>
                <a:lnTo>
                  <a:pt x="63848" y="249033"/>
                </a:lnTo>
                <a:lnTo>
                  <a:pt x="30754" y="250129"/>
                </a:lnTo>
                <a:lnTo>
                  <a:pt x="0" y="2551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0625" y="1602639"/>
            <a:ext cx="193040" cy="415925"/>
          </a:xfrm>
          <a:custGeom>
            <a:avLst/>
            <a:gdLst/>
            <a:ahLst/>
            <a:cxnLst/>
            <a:rect l="l" t="t" r="r" b="b"/>
            <a:pathLst>
              <a:path w="193040" h="415925">
                <a:moveTo>
                  <a:pt x="57991" y="411149"/>
                </a:moveTo>
                <a:lnTo>
                  <a:pt x="23183" y="344004"/>
                </a:lnTo>
                <a:lnTo>
                  <a:pt x="9809" y="290536"/>
                </a:lnTo>
                <a:lnTo>
                  <a:pt x="1489" y="231708"/>
                </a:lnTo>
                <a:lnTo>
                  <a:pt x="0" y="173448"/>
                </a:lnTo>
                <a:lnTo>
                  <a:pt x="10365" y="129775"/>
                </a:lnTo>
                <a:lnTo>
                  <a:pt x="31886" y="95664"/>
                </a:lnTo>
                <a:lnTo>
                  <a:pt x="58968" y="66043"/>
                </a:lnTo>
                <a:lnTo>
                  <a:pt x="86015" y="35844"/>
                </a:lnTo>
                <a:lnTo>
                  <a:pt x="107430" y="0"/>
                </a:lnTo>
                <a:lnTo>
                  <a:pt x="124451" y="37980"/>
                </a:lnTo>
                <a:lnTo>
                  <a:pt x="169065" y="108228"/>
                </a:lnTo>
                <a:lnTo>
                  <a:pt x="186079" y="146453"/>
                </a:lnTo>
                <a:lnTo>
                  <a:pt x="192508" y="190719"/>
                </a:lnTo>
                <a:lnTo>
                  <a:pt x="183063" y="244005"/>
                </a:lnTo>
                <a:lnTo>
                  <a:pt x="163043" y="302602"/>
                </a:lnTo>
                <a:lnTo>
                  <a:pt x="142337" y="354621"/>
                </a:lnTo>
                <a:lnTo>
                  <a:pt x="120922" y="394239"/>
                </a:lnTo>
                <a:lnTo>
                  <a:pt x="98775" y="415631"/>
                </a:lnTo>
                <a:lnTo>
                  <a:pt x="75874" y="412971"/>
                </a:lnTo>
                <a:lnTo>
                  <a:pt x="57991" y="4111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80708" y="1863491"/>
            <a:ext cx="173381" cy="1498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84873" y="1804989"/>
            <a:ext cx="250795" cy="2077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29941" y="2115233"/>
            <a:ext cx="102271" cy="2127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591876" y="4059510"/>
            <a:ext cx="4267200" cy="12863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880" marR="5080" indent="-43815">
              <a:lnSpc>
                <a:spcPct val="114599"/>
              </a:lnSpc>
              <a:spcBef>
                <a:spcPts val="95"/>
              </a:spcBef>
              <a:tabLst>
                <a:tab pos="1386205" algn="l"/>
                <a:tab pos="1728470" algn="l"/>
              </a:tabLst>
            </a:pPr>
            <a:r>
              <a:rPr lang="en-US" sz="2400" dirty="0">
                <a:latin typeface="Lucida Sans"/>
                <a:cs typeface="Lucida Sans"/>
              </a:rPr>
              <a:t>1. </a:t>
            </a:r>
            <a:r>
              <a:rPr lang="en-US" sz="2400" dirty="0" smtClean="0">
                <a:latin typeface="Lucida Sans"/>
                <a:cs typeface="Lucida Sans"/>
              </a:rPr>
              <a:t>Association</a:t>
            </a:r>
            <a:r>
              <a:rPr lang="en-US" sz="2400" dirty="0">
                <a:latin typeface="Lucida Sans"/>
                <a:cs typeface="Lucida Sans"/>
              </a:rPr>
              <a:t/>
            </a:r>
            <a:br>
              <a:rPr lang="en-US" sz="2400" dirty="0">
                <a:latin typeface="Lucida Sans"/>
                <a:cs typeface="Lucida Sans"/>
              </a:rPr>
            </a:br>
            <a:r>
              <a:rPr lang="en-US" sz="2400" dirty="0">
                <a:latin typeface="Lucida Sans"/>
                <a:cs typeface="Lucida Sans"/>
              </a:rPr>
              <a:t/>
            </a:r>
            <a:br>
              <a:rPr lang="en-US" sz="2400" dirty="0">
                <a:latin typeface="Lucida Sans"/>
                <a:cs typeface="Lucida Sans"/>
              </a:rPr>
            </a:br>
            <a:r>
              <a:rPr lang="en-US" sz="2400" dirty="0">
                <a:latin typeface="Lucida Sans"/>
                <a:cs typeface="Lucida Sans"/>
              </a:rPr>
              <a:t>2. </a:t>
            </a:r>
            <a:r>
              <a:rPr lang="en-US" sz="2400" dirty="0" smtClean="0">
                <a:latin typeface="Lucida Sans"/>
                <a:cs typeface="Lucida Sans"/>
              </a:rPr>
              <a:t>Recommendation System</a:t>
            </a:r>
            <a:endParaRPr sz="2400" dirty="0">
              <a:latin typeface="Lucida Sans"/>
              <a:cs typeface="Lucida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solidFill>
            <a:srgbClr val="BE241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58335" y="633123"/>
            <a:ext cx="3275330" cy="57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3600" spc="509" dirty="0">
                <a:latin typeface="Arial" charset="0"/>
                <a:ea typeface="Arial" charset="0"/>
                <a:cs typeface="Arial" charset="0"/>
              </a:rPr>
              <a:t>Conclusion</a:t>
            </a:r>
            <a:endParaRPr sz="3600" spc="509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18297" y="2859437"/>
            <a:ext cx="1846960" cy="3064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900" b="1" spc="-15" dirty="0">
                <a:solidFill>
                  <a:srgbClr val="FFFFFF"/>
                </a:solidFill>
                <a:latin typeface="Gill Sans MT"/>
                <a:cs typeface="Gill Sans MT"/>
              </a:rPr>
              <a:t>Association</a:t>
            </a:r>
            <a:endParaRPr sz="1900" dirty="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85346" y="2859437"/>
            <a:ext cx="2482591" cy="3064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900" b="1" spc="45" dirty="0">
                <a:solidFill>
                  <a:srgbClr val="FFFFFF"/>
                </a:solidFill>
                <a:latin typeface="Gill Sans MT"/>
                <a:cs typeface="Gill Sans MT"/>
              </a:rPr>
              <a:t>Recommendation</a:t>
            </a:r>
            <a:endParaRPr sz="1900" dirty="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33372" y="2859437"/>
            <a:ext cx="2847973" cy="3064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900" b="1" spc="10" dirty="0">
                <a:solidFill>
                  <a:srgbClr val="FFFFFF"/>
                </a:solidFill>
                <a:latin typeface="Gill Sans MT"/>
                <a:cs typeface="Gill Sans MT"/>
              </a:rPr>
              <a:t>Final Conclusion</a:t>
            </a:r>
            <a:endParaRPr sz="1900" dirty="0">
              <a:latin typeface="Gill Sans MT"/>
              <a:cs typeface="Gill Sans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06961" y="3310009"/>
            <a:ext cx="0" cy="2610485"/>
          </a:xfrm>
          <a:custGeom>
            <a:avLst/>
            <a:gdLst/>
            <a:ahLst/>
            <a:cxnLst/>
            <a:rect l="l" t="t" r="r" b="b"/>
            <a:pathLst>
              <a:path h="2610484">
                <a:moveTo>
                  <a:pt x="0" y="0"/>
                </a:moveTo>
                <a:lnTo>
                  <a:pt x="0" y="2610253"/>
                </a:lnTo>
              </a:path>
            </a:pathLst>
          </a:custGeom>
          <a:ln w="28575">
            <a:solidFill>
              <a:srgbClr val="20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83560" y="3300484"/>
            <a:ext cx="0" cy="2610485"/>
          </a:xfrm>
          <a:custGeom>
            <a:avLst/>
            <a:gdLst/>
            <a:ahLst/>
            <a:cxnLst/>
            <a:rect l="l" t="t" r="r" b="b"/>
            <a:pathLst>
              <a:path h="2610484">
                <a:moveTo>
                  <a:pt x="0" y="0"/>
                </a:moveTo>
                <a:lnTo>
                  <a:pt x="0" y="2610253"/>
                </a:lnTo>
              </a:path>
            </a:pathLst>
          </a:custGeom>
          <a:ln w="28575">
            <a:solidFill>
              <a:srgbClr val="20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21470" y="3524505"/>
            <a:ext cx="66675" cy="66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98376" y="3402647"/>
            <a:ext cx="2119777" cy="198387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600" b="1" spc="-10" dirty="0">
                <a:solidFill>
                  <a:srgbClr val="FFFFFF"/>
                </a:solidFill>
                <a:latin typeface="Gill Sans MT"/>
                <a:cs typeface="Gill Sans MT"/>
              </a:rPr>
              <a:t>Businesses can look at our results and see the meaningful responses from the customers and use those rules to apply in future </a:t>
            </a:r>
            <a:r>
              <a:rPr lang="en-US" sz="1600" b="1" spc="-10" dirty="0" smtClean="0">
                <a:solidFill>
                  <a:srgbClr val="FFFFFF"/>
                </a:solidFill>
                <a:latin typeface="Gill Sans MT"/>
                <a:cs typeface="Gill Sans MT"/>
              </a:rPr>
              <a:t>Machine Learning models</a:t>
            </a:r>
            <a:endParaRPr sz="1600" dirty="0">
              <a:latin typeface="Gill Sans MT"/>
              <a:cs typeface="Gill Sans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74245" y="3524505"/>
            <a:ext cx="66675" cy="66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351152" y="3371711"/>
            <a:ext cx="2194560" cy="1939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95"/>
              </a:spcBef>
            </a:pPr>
            <a:r>
              <a:rPr lang="en-US" sz="1600" b="1" spc="-15" dirty="0">
                <a:solidFill>
                  <a:srgbClr val="FFFFFF"/>
                </a:solidFill>
                <a:latin typeface="Gill Sans MT"/>
                <a:cs typeface="Gill Sans MT"/>
              </a:rPr>
              <a:t>Businesses can use the top 5 recommended restaurants &amp; businesses that we found and compare with their own businesses</a:t>
            </a:r>
          </a:p>
        </p:txBody>
      </p:sp>
      <p:sp>
        <p:nvSpPr>
          <p:cNvPr id="21" name="object 21"/>
          <p:cNvSpPr/>
          <p:nvPr/>
        </p:nvSpPr>
        <p:spPr>
          <a:xfrm>
            <a:off x="5295745" y="5485612"/>
            <a:ext cx="1940560" cy="229235"/>
          </a:xfrm>
          <a:custGeom>
            <a:avLst/>
            <a:gdLst/>
            <a:ahLst/>
            <a:cxnLst/>
            <a:rect l="l" t="t" r="r" b="b"/>
            <a:pathLst>
              <a:path w="1940560" h="229235">
                <a:moveTo>
                  <a:pt x="0" y="0"/>
                </a:moveTo>
                <a:lnTo>
                  <a:pt x="1939987" y="0"/>
                </a:lnTo>
                <a:lnTo>
                  <a:pt x="1939987" y="229004"/>
                </a:lnTo>
                <a:lnTo>
                  <a:pt x="0" y="229004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37046" y="5485612"/>
            <a:ext cx="165100" cy="229235"/>
          </a:xfrm>
          <a:custGeom>
            <a:avLst/>
            <a:gdLst/>
            <a:ahLst/>
            <a:cxnLst/>
            <a:rect l="l" t="t" r="r" b="b"/>
            <a:pathLst>
              <a:path w="165100" h="229235">
                <a:moveTo>
                  <a:pt x="0" y="0"/>
                </a:moveTo>
                <a:lnTo>
                  <a:pt x="164528" y="0"/>
                </a:lnTo>
                <a:lnTo>
                  <a:pt x="164528" y="229004"/>
                </a:lnTo>
                <a:lnTo>
                  <a:pt x="0" y="229004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01491" y="5400089"/>
            <a:ext cx="267970" cy="396240"/>
          </a:xfrm>
          <a:custGeom>
            <a:avLst/>
            <a:gdLst/>
            <a:ahLst/>
            <a:cxnLst/>
            <a:rect l="l" t="t" r="r" b="b"/>
            <a:pathLst>
              <a:path w="267970" h="396239">
                <a:moveTo>
                  <a:pt x="5347" y="396049"/>
                </a:moveTo>
                <a:lnTo>
                  <a:pt x="0" y="396049"/>
                </a:lnTo>
                <a:lnTo>
                  <a:pt x="0" y="0"/>
                </a:lnTo>
                <a:lnTo>
                  <a:pt x="267377" y="200025"/>
                </a:lnTo>
                <a:lnTo>
                  <a:pt x="5347" y="39604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00529" y="5488079"/>
            <a:ext cx="1940560" cy="229235"/>
          </a:xfrm>
          <a:custGeom>
            <a:avLst/>
            <a:gdLst/>
            <a:ahLst/>
            <a:cxnLst/>
            <a:rect l="l" t="t" r="r" b="b"/>
            <a:pathLst>
              <a:path w="1940560" h="229235">
                <a:moveTo>
                  <a:pt x="0" y="0"/>
                </a:moveTo>
                <a:lnTo>
                  <a:pt x="1939987" y="0"/>
                </a:lnTo>
                <a:lnTo>
                  <a:pt x="1939987" y="229004"/>
                </a:lnTo>
                <a:lnTo>
                  <a:pt x="0" y="229004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41830" y="5488079"/>
            <a:ext cx="165100" cy="229235"/>
          </a:xfrm>
          <a:custGeom>
            <a:avLst/>
            <a:gdLst/>
            <a:ahLst/>
            <a:cxnLst/>
            <a:rect l="l" t="t" r="r" b="b"/>
            <a:pathLst>
              <a:path w="165100" h="229235">
                <a:moveTo>
                  <a:pt x="0" y="0"/>
                </a:moveTo>
                <a:lnTo>
                  <a:pt x="164528" y="0"/>
                </a:lnTo>
                <a:lnTo>
                  <a:pt x="164528" y="229004"/>
                </a:lnTo>
                <a:lnTo>
                  <a:pt x="0" y="229004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06275" y="5402556"/>
            <a:ext cx="267970" cy="396240"/>
          </a:xfrm>
          <a:custGeom>
            <a:avLst/>
            <a:gdLst/>
            <a:ahLst/>
            <a:cxnLst/>
            <a:rect l="l" t="t" r="r" b="b"/>
            <a:pathLst>
              <a:path w="267969" h="396239">
                <a:moveTo>
                  <a:pt x="5347" y="396049"/>
                </a:moveTo>
                <a:lnTo>
                  <a:pt x="0" y="396049"/>
                </a:lnTo>
                <a:lnTo>
                  <a:pt x="0" y="0"/>
                </a:lnTo>
                <a:lnTo>
                  <a:pt x="267377" y="200025"/>
                </a:lnTo>
                <a:lnTo>
                  <a:pt x="5347" y="39604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22270" y="3524505"/>
            <a:ext cx="66675" cy="66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599176" y="3371711"/>
            <a:ext cx="2992732" cy="16737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95"/>
              </a:spcBef>
            </a:pPr>
            <a:r>
              <a:rPr lang="en-US" sz="1600" b="1" spc="20" dirty="0">
                <a:solidFill>
                  <a:srgbClr val="FFFFFF"/>
                </a:solidFill>
                <a:latin typeface="Gill Sans MT"/>
                <a:cs typeface="Gill Sans MT"/>
              </a:rPr>
              <a:t>Touristy areas generally get a high amount of yelp feedbacks regardless and are generally successful.</a:t>
            </a:r>
          </a:p>
          <a:p>
            <a:pPr marL="12700" marR="5080" algn="ctr">
              <a:lnSpc>
                <a:spcPct val="113300"/>
              </a:lnSpc>
              <a:spcBef>
                <a:spcPts val="95"/>
              </a:spcBef>
            </a:pPr>
            <a:r>
              <a:rPr lang="en-US" sz="1600" b="1" spc="20" dirty="0">
                <a:solidFill>
                  <a:srgbClr val="FFFFFF"/>
                </a:solidFill>
                <a:latin typeface="Gill Sans MT"/>
                <a:cs typeface="Gill Sans MT"/>
              </a:rPr>
              <a:t>“LOCATION, LOCATION. LOCATION”</a:t>
            </a:r>
            <a:endParaRPr sz="1600" dirty="0">
              <a:latin typeface="Gill Sans MT"/>
              <a:cs typeface="Gill Sans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218336" y="5180590"/>
            <a:ext cx="636270" cy="636270"/>
          </a:xfrm>
          <a:custGeom>
            <a:avLst/>
            <a:gdLst/>
            <a:ahLst/>
            <a:cxnLst/>
            <a:rect l="l" t="t" r="r" b="b"/>
            <a:pathLst>
              <a:path w="636270" h="636270">
                <a:moveTo>
                  <a:pt x="317967" y="635935"/>
                </a:moveTo>
                <a:lnTo>
                  <a:pt x="266826" y="632210"/>
                </a:lnTo>
                <a:lnTo>
                  <a:pt x="218771" y="621033"/>
                </a:lnTo>
                <a:lnTo>
                  <a:pt x="173804" y="602407"/>
                </a:lnTo>
                <a:lnTo>
                  <a:pt x="131923" y="576331"/>
                </a:lnTo>
                <a:lnTo>
                  <a:pt x="93129" y="542805"/>
                </a:lnTo>
                <a:lnTo>
                  <a:pt x="59604" y="504008"/>
                </a:lnTo>
                <a:lnTo>
                  <a:pt x="33528" y="462127"/>
                </a:lnTo>
                <a:lnTo>
                  <a:pt x="14901" y="417161"/>
                </a:lnTo>
                <a:lnTo>
                  <a:pt x="3725" y="369108"/>
                </a:lnTo>
                <a:lnTo>
                  <a:pt x="0" y="317967"/>
                </a:lnTo>
                <a:lnTo>
                  <a:pt x="3725" y="266826"/>
                </a:lnTo>
                <a:lnTo>
                  <a:pt x="14901" y="218771"/>
                </a:lnTo>
                <a:lnTo>
                  <a:pt x="33528" y="173804"/>
                </a:lnTo>
                <a:lnTo>
                  <a:pt x="59604" y="131923"/>
                </a:lnTo>
                <a:lnTo>
                  <a:pt x="93129" y="93129"/>
                </a:lnTo>
                <a:lnTo>
                  <a:pt x="131923" y="59604"/>
                </a:lnTo>
                <a:lnTo>
                  <a:pt x="173804" y="33528"/>
                </a:lnTo>
                <a:lnTo>
                  <a:pt x="218771" y="14901"/>
                </a:lnTo>
                <a:lnTo>
                  <a:pt x="266826" y="3725"/>
                </a:lnTo>
                <a:lnTo>
                  <a:pt x="317967" y="0"/>
                </a:lnTo>
                <a:lnTo>
                  <a:pt x="369109" y="3725"/>
                </a:lnTo>
                <a:lnTo>
                  <a:pt x="417163" y="14901"/>
                </a:lnTo>
                <a:lnTo>
                  <a:pt x="462131" y="33528"/>
                </a:lnTo>
                <a:lnTo>
                  <a:pt x="504012" y="59604"/>
                </a:lnTo>
                <a:lnTo>
                  <a:pt x="542805" y="93129"/>
                </a:lnTo>
                <a:lnTo>
                  <a:pt x="576331" y="131923"/>
                </a:lnTo>
                <a:lnTo>
                  <a:pt x="602407" y="173804"/>
                </a:lnTo>
                <a:lnTo>
                  <a:pt x="621033" y="218771"/>
                </a:lnTo>
                <a:lnTo>
                  <a:pt x="632210" y="266826"/>
                </a:lnTo>
                <a:lnTo>
                  <a:pt x="635935" y="317967"/>
                </a:lnTo>
                <a:lnTo>
                  <a:pt x="632210" y="369108"/>
                </a:lnTo>
                <a:lnTo>
                  <a:pt x="621033" y="417161"/>
                </a:lnTo>
                <a:lnTo>
                  <a:pt x="602407" y="462127"/>
                </a:lnTo>
                <a:lnTo>
                  <a:pt x="576331" y="504008"/>
                </a:lnTo>
                <a:lnTo>
                  <a:pt x="542805" y="542805"/>
                </a:lnTo>
                <a:lnTo>
                  <a:pt x="504012" y="576331"/>
                </a:lnTo>
                <a:lnTo>
                  <a:pt x="462131" y="602407"/>
                </a:lnTo>
                <a:lnTo>
                  <a:pt x="417163" y="621033"/>
                </a:lnTo>
                <a:lnTo>
                  <a:pt x="369109" y="632210"/>
                </a:lnTo>
                <a:lnTo>
                  <a:pt x="317967" y="6359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95766" y="5158014"/>
            <a:ext cx="681355" cy="681355"/>
          </a:xfrm>
          <a:custGeom>
            <a:avLst/>
            <a:gdLst/>
            <a:ahLst/>
            <a:cxnLst/>
            <a:rect l="l" t="t" r="r" b="b"/>
            <a:pathLst>
              <a:path w="681354" h="681354">
                <a:moveTo>
                  <a:pt x="340898" y="681077"/>
                </a:moveTo>
                <a:lnTo>
                  <a:pt x="292502" y="677653"/>
                </a:lnTo>
                <a:lnTo>
                  <a:pt x="247269" y="668060"/>
                </a:lnTo>
                <a:lnTo>
                  <a:pt x="204723" y="652835"/>
                </a:lnTo>
                <a:lnTo>
                  <a:pt x="165210" y="632441"/>
                </a:lnTo>
                <a:lnTo>
                  <a:pt x="129079" y="607341"/>
                </a:lnTo>
                <a:lnTo>
                  <a:pt x="96676" y="577995"/>
                </a:lnTo>
                <a:lnTo>
                  <a:pt x="68348" y="544867"/>
                </a:lnTo>
                <a:lnTo>
                  <a:pt x="44444" y="508419"/>
                </a:lnTo>
                <a:lnTo>
                  <a:pt x="25309" y="469113"/>
                </a:lnTo>
                <a:lnTo>
                  <a:pt x="11292" y="427411"/>
                </a:lnTo>
                <a:lnTo>
                  <a:pt x="2740" y="383776"/>
                </a:lnTo>
                <a:lnTo>
                  <a:pt x="0" y="338670"/>
                </a:lnTo>
                <a:lnTo>
                  <a:pt x="3418" y="292555"/>
                </a:lnTo>
                <a:lnTo>
                  <a:pt x="14073" y="243835"/>
                </a:lnTo>
                <a:lnTo>
                  <a:pt x="31403" y="198084"/>
                </a:lnTo>
                <a:lnTo>
                  <a:pt x="54823" y="155811"/>
                </a:lnTo>
                <a:lnTo>
                  <a:pt x="83746" y="117524"/>
                </a:lnTo>
                <a:lnTo>
                  <a:pt x="117589" y="83733"/>
                </a:lnTo>
                <a:lnTo>
                  <a:pt x="155766" y="54945"/>
                </a:lnTo>
                <a:lnTo>
                  <a:pt x="197692" y="31669"/>
                </a:lnTo>
                <a:lnTo>
                  <a:pt x="242782" y="14414"/>
                </a:lnTo>
                <a:lnTo>
                  <a:pt x="290449" y="3688"/>
                </a:lnTo>
                <a:lnTo>
                  <a:pt x="340111" y="0"/>
                </a:lnTo>
                <a:lnTo>
                  <a:pt x="352201" y="217"/>
                </a:lnTo>
                <a:lnTo>
                  <a:pt x="433767" y="13022"/>
                </a:lnTo>
                <a:lnTo>
                  <a:pt x="476320" y="28243"/>
                </a:lnTo>
                <a:lnTo>
                  <a:pt x="508940" y="45075"/>
                </a:lnTo>
                <a:lnTo>
                  <a:pt x="340111" y="45075"/>
                </a:lnTo>
                <a:lnTo>
                  <a:pt x="292345" y="49016"/>
                </a:lnTo>
                <a:lnTo>
                  <a:pt x="246784" y="60434"/>
                </a:lnTo>
                <a:lnTo>
                  <a:pt x="204123" y="78725"/>
                </a:lnTo>
                <a:lnTo>
                  <a:pt x="165059" y="103283"/>
                </a:lnTo>
                <a:lnTo>
                  <a:pt x="130288" y="133503"/>
                </a:lnTo>
                <a:lnTo>
                  <a:pt x="100505" y="168779"/>
                </a:lnTo>
                <a:lnTo>
                  <a:pt x="76407" y="208506"/>
                </a:lnTo>
                <a:lnTo>
                  <a:pt x="58689" y="252079"/>
                </a:lnTo>
                <a:lnTo>
                  <a:pt x="48048" y="298892"/>
                </a:lnTo>
                <a:lnTo>
                  <a:pt x="45141" y="346817"/>
                </a:lnTo>
                <a:lnTo>
                  <a:pt x="49841" y="393365"/>
                </a:lnTo>
                <a:lnTo>
                  <a:pt x="61628" y="437844"/>
                </a:lnTo>
                <a:lnTo>
                  <a:pt x="79981" y="479559"/>
                </a:lnTo>
                <a:lnTo>
                  <a:pt x="104381" y="517819"/>
                </a:lnTo>
                <a:lnTo>
                  <a:pt x="134306" y="551929"/>
                </a:lnTo>
                <a:lnTo>
                  <a:pt x="169236" y="581197"/>
                </a:lnTo>
                <a:lnTo>
                  <a:pt x="208652" y="604929"/>
                </a:lnTo>
                <a:lnTo>
                  <a:pt x="252032" y="622432"/>
                </a:lnTo>
                <a:lnTo>
                  <a:pt x="298858" y="633014"/>
                </a:lnTo>
                <a:lnTo>
                  <a:pt x="340898" y="635973"/>
                </a:lnTo>
                <a:lnTo>
                  <a:pt x="507524" y="635973"/>
                </a:lnTo>
                <a:lnTo>
                  <a:pt x="483321" y="649408"/>
                </a:lnTo>
                <a:lnTo>
                  <a:pt x="438229" y="666663"/>
                </a:lnTo>
                <a:lnTo>
                  <a:pt x="390559" y="677389"/>
                </a:lnTo>
                <a:lnTo>
                  <a:pt x="340898" y="681077"/>
                </a:lnTo>
                <a:close/>
              </a:path>
              <a:path w="681354" h="681354">
                <a:moveTo>
                  <a:pt x="507524" y="635973"/>
                </a:moveTo>
                <a:lnTo>
                  <a:pt x="340898" y="635973"/>
                </a:lnTo>
                <a:lnTo>
                  <a:pt x="388671" y="632032"/>
                </a:lnTo>
                <a:lnTo>
                  <a:pt x="434242" y="620614"/>
                </a:lnTo>
                <a:lnTo>
                  <a:pt x="476913" y="602324"/>
                </a:lnTo>
                <a:lnTo>
                  <a:pt x="515987" y="577767"/>
                </a:lnTo>
                <a:lnTo>
                  <a:pt x="550768" y="547549"/>
                </a:lnTo>
                <a:lnTo>
                  <a:pt x="580558" y="512275"/>
                </a:lnTo>
                <a:lnTo>
                  <a:pt x="604661" y="472551"/>
                </a:lnTo>
                <a:lnTo>
                  <a:pt x="622380" y="428983"/>
                </a:lnTo>
                <a:lnTo>
                  <a:pt x="633017" y="382176"/>
                </a:lnTo>
                <a:lnTo>
                  <a:pt x="635926" y="334246"/>
                </a:lnTo>
                <a:lnTo>
                  <a:pt x="631226" y="287694"/>
                </a:lnTo>
                <a:lnTo>
                  <a:pt x="619438" y="243213"/>
                </a:lnTo>
                <a:lnTo>
                  <a:pt x="601083" y="201496"/>
                </a:lnTo>
                <a:lnTo>
                  <a:pt x="576680" y="163237"/>
                </a:lnTo>
                <a:lnTo>
                  <a:pt x="546750" y="129127"/>
                </a:lnTo>
                <a:lnTo>
                  <a:pt x="511814" y="99860"/>
                </a:lnTo>
                <a:lnTo>
                  <a:pt x="472391" y="76128"/>
                </a:lnTo>
                <a:lnTo>
                  <a:pt x="429003" y="58625"/>
                </a:lnTo>
                <a:lnTo>
                  <a:pt x="382170" y="48044"/>
                </a:lnTo>
                <a:lnTo>
                  <a:pt x="340111" y="45075"/>
                </a:lnTo>
                <a:lnTo>
                  <a:pt x="508940" y="45075"/>
                </a:lnTo>
                <a:lnTo>
                  <a:pt x="551973" y="73733"/>
                </a:lnTo>
                <a:lnTo>
                  <a:pt x="584378" y="103078"/>
                </a:lnTo>
                <a:lnTo>
                  <a:pt x="612707" y="136206"/>
                </a:lnTo>
                <a:lnTo>
                  <a:pt x="636613" y="172655"/>
                </a:lnTo>
                <a:lnTo>
                  <a:pt x="655747" y="211963"/>
                </a:lnTo>
                <a:lnTo>
                  <a:pt x="669764" y="253668"/>
                </a:lnTo>
                <a:lnTo>
                  <a:pt x="678316" y="297307"/>
                </a:lnTo>
                <a:lnTo>
                  <a:pt x="681056" y="342419"/>
                </a:lnTo>
                <a:lnTo>
                  <a:pt x="677638" y="388540"/>
                </a:lnTo>
                <a:lnTo>
                  <a:pt x="666974" y="437256"/>
                </a:lnTo>
                <a:lnTo>
                  <a:pt x="649637" y="483003"/>
                </a:lnTo>
                <a:lnTo>
                  <a:pt x="626210" y="525273"/>
                </a:lnTo>
                <a:lnTo>
                  <a:pt x="597280" y="563557"/>
                </a:lnTo>
                <a:lnTo>
                  <a:pt x="563432" y="597346"/>
                </a:lnTo>
                <a:lnTo>
                  <a:pt x="525250" y="626133"/>
                </a:lnTo>
                <a:lnTo>
                  <a:pt x="507524" y="635973"/>
                </a:lnTo>
                <a:close/>
              </a:path>
            </a:pathLst>
          </a:custGeom>
          <a:solidFill>
            <a:srgbClr val="3A3A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303649" y="4972305"/>
            <a:ext cx="840740" cy="754380"/>
          </a:xfrm>
          <a:custGeom>
            <a:avLst/>
            <a:gdLst/>
            <a:ahLst/>
            <a:cxnLst/>
            <a:rect l="l" t="t" r="r" b="b"/>
            <a:pathLst>
              <a:path w="840740" h="754379">
                <a:moveTo>
                  <a:pt x="377742" y="561283"/>
                </a:moveTo>
                <a:lnTo>
                  <a:pt x="228214" y="561283"/>
                </a:lnTo>
                <a:lnTo>
                  <a:pt x="252357" y="523181"/>
                </a:lnTo>
                <a:lnTo>
                  <a:pt x="278700" y="484470"/>
                </a:lnTo>
                <a:lnTo>
                  <a:pt x="307061" y="445403"/>
                </a:lnTo>
                <a:lnTo>
                  <a:pt x="337259" y="406232"/>
                </a:lnTo>
                <a:lnTo>
                  <a:pt x="369114" y="367207"/>
                </a:lnTo>
                <a:lnTo>
                  <a:pt x="402443" y="328581"/>
                </a:lnTo>
                <a:lnTo>
                  <a:pt x="437066" y="290605"/>
                </a:lnTo>
                <a:lnTo>
                  <a:pt x="472801" y="253531"/>
                </a:lnTo>
                <a:lnTo>
                  <a:pt x="509468" y="217612"/>
                </a:lnTo>
                <a:lnTo>
                  <a:pt x="546884" y="183097"/>
                </a:lnTo>
                <a:lnTo>
                  <a:pt x="584868" y="150241"/>
                </a:lnTo>
                <a:lnTo>
                  <a:pt x="623240" y="119293"/>
                </a:lnTo>
                <a:lnTo>
                  <a:pt x="661819" y="90505"/>
                </a:lnTo>
                <a:lnTo>
                  <a:pt x="700421" y="64131"/>
                </a:lnTo>
                <a:lnTo>
                  <a:pt x="738868" y="40420"/>
                </a:lnTo>
                <a:lnTo>
                  <a:pt x="776977" y="19625"/>
                </a:lnTo>
                <a:lnTo>
                  <a:pt x="815612" y="0"/>
                </a:lnTo>
                <a:lnTo>
                  <a:pt x="840682" y="44904"/>
                </a:lnTo>
                <a:lnTo>
                  <a:pt x="819162" y="59493"/>
                </a:lnTo>
                <a:lnTo>
                  <a:pt x="794752" y="77173"/>
                </a:lnTo>
                <a:lnTo>
                  <a:pt x="738615" y="121719"/>
                </a:lnTo>
                <a:lnTo>
                  <a:pt x="707561" y="148545"/>
                </a:lnTo>
                <a:lnTo>
                  <a:pt x="674968" y="178377"/>
                </a:lnTo>
                <a:lnTo>
                  <a:pt x="641171" y="211196"/>
                </a:lnTo>
                <a:lnTo>
                  <a:pt x="606510" y="246980"/>
                </a:lnTo>
                <a:lnTo>
                  <a:pt x="571320" y="285709"/>
                </a:lnTo>
                <a:lnTo>
                  <a:pt x="535940" y="327361"/>
                </a:lnTo>
                <a:lnTo>
                  <a:pt x="500706" y="371916"/>
                </a:lnTo>
                <a:lnTo>
                  <a:pt x="465956" y="419352"/>
                </a:lnTo>
                <a:lnTo>
                  <a:pt x="432027" y="469650"/>
                </a:lnTo>
                <a:lnTo>
                  <a:pt x="399257" y="522788"/>
                </a:lnTo>
                <a:lnTo>
                  <a:pt x="377742" y="561283"/>
                </a:lnTo>
                <a:close/>
              </a:path>
              <a:path w="840740" h="754379">
                <a:moveTo>
                  <a:pt x="227038" y="754202"/>
                </a:moveTo>
                <a:lnTo>
                  <a:pt x="190506" y="736729"/>
                </a:lnTo>
                <a:lnTo>
                  <a:pt x="164681" y="701417"/>
                </a:lnTo>
                <a:lnTo>
                  <a:pt x="134316" y="619283"/>
                </a:lnTo>
                <a:lnTo>
                  <a:pt x="109581" y="554213"/>
                </a:lnTo>
                <a:lnTo>
                  <a:pt x="86704" y="498440"/>
                </a:lnTo>
                <a:lnTo>
                  <a:pt x="65716" y="451256"/>
                </a:lnTo>
                <a:lnTo>
                  <a:pt x="46651" y="411953"/>
                </a:lnTo>
                <a:lnTo>
                  <a:pt x="14419" y="354160"/>
                </a:lnTo>
                <a:lnTo>
                  <a:pt x="1318" y="334254"/>
                </a:lnTo>
                <a:lnTo>
                  <a:pt x="0" y="330811"/>
                </a:lnTo>
                <a:lnTo>
                  <a:pt x="57397" y="315093"/>
                </a:lnTo>
                <a:lnTo>
                  <a:pt x="108021" y="370613"/>
                </a:lnTo>
                <a:lnTo>
                  <a:pt x="139240" y="410815"/>
                </a:lnTo>
                <a:lnTo>
                  <a:pt x="171193" y="456865"/>
                </a:lnTo>
                <a:lnTo>
                  <a:pt x="201474" y="506931"/>
                </a:lnTo>
                <a:lnTo>
                  <a:pt x="208759" y="522788"/>
                </a:lnTo>
                <a:lnTo>
                  <a:pt x="214563" y="534961"/>
                </a:lnTo>
                <a:lnTo>
                  <a:pt x="220564" y="546823"/>
                </a:lnTo>
                <a:lnTo>
                  <a:pt x="228214" y="561283"/>
                </a:lnTo>
                <a:lnTo>
                  <a:pt x="377742" y="561283"/>
                </a:lnTo>
                <a:lnTo>
                  <a:pt x="367983" y="578745"/>
                </a:lnTo>
                <a:lnTo>
                  <a:pt x="338541" y="637501"/>
                </a:lnTo>
                <a:lnTo>
                  <a:pt x="311270" y="699034"/>
                </a:lnTo>
                <a:lnTo>
                  <a:pt x="295024" y="722308"/>
                </a:lnTo>
                <a:lnTo>
                  <a:pt x="275912" y="740882"/>
                </a:lnTo>
                <a:lnTo>
                  <a:pt x="253425" y="752324"/>
                </a:lnTo>
                <a:lnTo>
                  <a:pt x="227038" y="754202"/>
                </a:lnTo>
                <a:close/>
              </a:path>
            </a:pathLst>
          </a:custGeom>
          <a:solidFill>
            <a:srgbClr val="3A3A3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15050" y="0"/>
            <a:ext cx="6076950" cy="731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600" y="2133600"/>
            <a:ext cx="4642485" cy="244220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0"/>
              </a:spcBef>
            </a:pPr>
            <a:r>
              <a:rPr lang="en-US" sz="4500" b="1" spc="660" dirty="0">
                <a:solidFill>
                  <a:srgbClr val="1E1016"/>
                </a:solidFill>
                <a:latin typeface="Book Antiqua"/>
                <a:cs typeface="Book Antiqua"/>
              </a:rPr>
              <a:t>Question</a:t>
            </a:r>
            <a:br>
              <a:rPr lang="en-US" sz="4500" b="1" spc="660" dirty="0">
                <a:solidFill>
                  <a:srgbClr val="1E1016"/>
                </a:solidFill>
                <a:latin typeface="Book Antiqua"/>
                <a:cs typeface="Book Antiqua"/>
              </a:rPr>
            </a:br>
            <a:r>
              <a:rPr lang="en-US" sz="4500" b="1" spc="660" dirty="0">
                <a:solidFill>
                  <a:srgbClr val="1E1016"/>
                </a:solidFill>
                <a:latin typeface="Book Antiqua"/>
                <a:cs typeface="Book Antiqua"/>
              </a:rPr>
              <a:t>	 &amp; </a:t>
            </a:r>
            <a:br>
              <a:rPr lang="en-US" sz="4500" b="1" spc="660" dirty="0">
                <a:solidFill>
                  <a:srgbClr val="1E1016"/>
                </a:solidFill>
                <a:latin typeface="Book Antiqua"/>
                <a:cs typeface="Book Antiqua"/>
              </a:rPr>
            </a:br>
            <a:r>
              <a:rPr lang="en-US" sz="4500" b="1" spc="660" dirty="0">
                <a:solidFill>
                  <a:srgbClr val="1E1016"/>
                </a:solidFill>
                <a:latin typeface="Book Antiqua"/>
                <a:cs typeface="Book Antiqua"/>
              </a:rPr>
              <a:t> Answer</a:t>
            </a:r>
            <a:endParaRPr sz="4500" dirty="0">
              <a:latin typeface="Book Antiqua"/>
              <a:cs typeface="Book Antiqu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</TotalTime>
  <Words>233</Words>
  <Application>Microsoft Macintosh PowerPoint</Application>
  <PresentationFormat>Custom</PresentationFormat>
  <Paragraphs>85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Book Antiqua</vt:lpstr>
      <vt:lpstr>Bookman Old Style</vt:lpstr>
      <vt:lpstr>Calibri</vt:lpstr>
      <vt:lpstr>Gill Sans MT</vt:lpstr>
      <vt:lpstr>Lucida Sans</vt:lpstr>
      <vt:lpstr>Arial</vt:lpstr>
      <vt:lpstr>Office Theme</vt:lpstr>
      <vt:lpstr> Ehsan Hosseinzadeh        Shah Newaz</vt:lpstr>
      <vt:lpstr>Overview </vt:lpstr>
      <vt:lpstr>The Problem</vt:lpstr>
      <vt:lpstr>Research Methods</vt:lpstr>
      <vt:lpstr>Association </vt:lpstr>
      <vt:lpstr>Recommendation System</vt:lpstr>
      <vt:lpstr>1. Association  2. Recommendation System</vt:lpstr>
      <vt:lpstr>Conclusion</vt:lpstr>
      <vt:lpstr>Question   &amp;   Answer</vt:lpstr>
      <vt:lpstr>Thank You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Ehsan Hosseinzadeh        Shah Newaz</dc:title>
  <dc:creator>JohnQuinn02457</dc:creator>
  <cp:lastModifiedBy>Microsoft Office User</cp:lastModifiedBy>
  <cp:revision>32</cp:revision>
  <dcterms:created xsi:type="dcterms:W3CDTF">2018-04-22T03:25:24Z</dcterms:created>
  <dcterms:modified xsi:type="dcterms:W3CDTF">2018-04-30T18:39:44Z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2015-04-23T00:00:00Z</vt:filetime>
  </property>
  <property fmtid="{D5CDD505-2E9C-101B-9397-08002B2CF9AE}" pid="3" name="Creator">
    <vt:lpwstr>Adobe Acrobat Pro 11.0.10</vt:lpwstr>
  </property>
  <property fmtid="{D5CDD505-2E9C-101B-9397-08002B2CF9AE}" pid="4" name="LastSaved">
    <vt:filetime>2018-04-22T00:00:00Z</vt:filetime>
  </property>
</Properties>
</file>